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80" r:id="rId8"/>
    <p:sldId id="272" r:id="rId9"/>
    <p:sldId id="273" r:id="rId10"/>
    <p:sldId id="274" r:id="rId11"/>
    <p:sldId id="275" r:id="rId12"/>
    <p:sldId id="276" r:id="rId13"/>
    <p:sldId id="277" r:id="rId14"/>
    <p:sldId id="261" r:id="rId15"/>
    <p:sldId id="260" r:id="rId16"/>
    <p:sldId id="259" r:id="rId17"/>
    <p:sldId id="262" r:id="rId18"/>
    <p:sldId id="263" r:id="rId19"/>
    <p:sldId id="264" r:id="rId20"/>
    <p:sldId id="278" r:id="rId21"/>
    <p:sldId id="265" r:id="rId22"/>
    <p:sldId id="266" r:id="rId23"/>
    <p:sldId id="267" r:id="rId24"/>
    <p:sldId id="268" r:id="rId25"/>
    <p:sldId id="279" r:id="rId26"/>
    <p:sldId id="269" r:id="rId27"/>
  </p:sldIdLst>
  <p:sldSz cx="12192000" cy="6858000"/>
  <p:notesSz cx="6858000" cy="9144000"/>
  <p:defaultTextStyle>
    <a:defPPr rtl="0"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C0CB7-4B03-4CA6-B288-2AFA89E5DBD2}" v="960" dt="2025-02-11T11:21:13.992"/>
    <p1510:client id="{AABF4811-0CA1-4089-A585-97667D9BB00E}" v="131" dt="2025-02-13T11:15:21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2A76F12D-2985-47C3-A07C-9F03DD159D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4F83A19-1DC2-46DB-B3A1-ECF7C417E9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-2230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26CC0A9-AC00-4334-A810-E4F0FE53EA96}" type="datetime1">
              <a:rPr lang="nb-NO" smtClean="0"/>
              <a:t>19.02.2025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A3D6289-F1C3-4041-A186-E428808BD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E17ECA2-D3CC-4290-9914-977FED6D36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0D98A85-43CB-4CDC-8FF1-647F52B29F1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1091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E7D69F-3AF9-4BD2-A5AD-E00A4BC28E30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3B4569-3B6E-468D-B981-DA515F47BCE4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3382088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F3B4569-3B6E-468D-B981-DA515F47BCE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656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uppe 88"/>
          <p:cNvGrpSpPr/>
          <p:nvPr/>
        </p:nvGrpSpPr>
        <p:grpSpPr>
          <a:xfrm>
            <a:off x="-329674" y="-59376"/>
            <a:ext cx="12515851" cy="6934071"/>
            <a:chOff x="-329674" y="-51881"/>
            <a:chExt cx="12515851" cy="6934071"/>
          </a:xfrm>
        </p:grpSpPr>
        <p:sp>
          <p:nvSpPr>
            <p:cNvPr id="90" name="Frihånds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ihånds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ihånds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ihånds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ihånds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ihånds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ihånds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ihåndsform 18"/>
            <p:cNvSpPr/>
            <p:nvPr/>
          </p:nvSpPr>
          <p:spPr bwMode="auto">
            <a:xfrm>
              <a:off x="6463239" y="15853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ihånds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ihånds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ihånds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ihånds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ihånds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pe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ktangel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Likebent trekant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ktangel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rtlCol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 noProof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93EF65F3-2487-479E-B0F4-E5ED34513531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pe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pe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ktangel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ktangel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307220-4D8D-4AFF-9A15-84AFF7341340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pe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pe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ktangel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ktangel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 rtlCol="0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A2DAE91F-918E-48B8-9C9B-D84AB870FF93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e 16">
            <a:extLst>
              <a:ext uri="{FF2B5EF4-FFF2-40B4-BE49-F238E27FC236}">
                <a16:creationId xmlns:a16="http://schemas.microsoft.com/office/drawing/2014/main" id="{45E9EE93-6964-4846-BA3D-C318C428F2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517" y="6270703"/>
            <a:ext cx="12551033" cy="1440141"/>
          </a:xfrm>
          <a:prstGeom prst="rect">
            <a:avLst/>
          </a:prstGeom>
        </p:spPr>
      </p:pic>
      <p:sp>
        <p:nvSpPr>
          <p:cNvPr id="13" name="Rektangel 11">
            <a:extLst>
              <a:ext uri="{FF2B5EF4-FFF2-40B4-BE49-F238E27FC236}">
                <a16:creationId xmlns:a16="http://schemas.microsoft.com/office/drawing/2014/main" id="{91A8E206-7C53-CE49-BA41-D7AFCCEE171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F99A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tittelstil</a:t>
            </a:r>
          </a:p>
        </p:txBody>
      </p:sp>
      <p:pic>
        <p:nvPicPr>
          <p:cNvPr id="14" name="Bilde 16">
            <a:extLst>
              <a:ext uri="{FF2B5EF4-FFF2-40B4-BE49-F238E27FC236}">
                <a16:creationId xmlns:a16="http://schemas.microsoft.com/office/drawing/2014/main" id="{A5B80F6E-B28F-B24C-AFB4-C0039ABA0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517" y="6270701"/>
            <a:ext cx="12551033" cy="1440141"/>
          </a:xfrm>
          <a:prstGeom prst="rect">
            <a:avLst/>
          </a:prstGeom>
        </p:spPr>
      </p:pic>
      <p:pic>
        <p:nvPicPr>
          <p:cNvPr id="12" name="Bilde 12" descr="Et bilde som inneholder tegning&#10;&#10;Automatisk generert beskrivelse">
            <a:extLst>
              <a:ext uri="{FF2B5EF4-FFF2-40B4-BE49-F238E27FC236}">
                <a16:creationId xmlns:a16="http://schemas.microsoft.com/office/drawing/2014/main" id="{C25D54B3-30FC-834A-AABA-4DE46268392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8259" y="392729"/>
            <a:ext cx="1520964" cy="474360"/>
          </a:xfrm>
          <a:prstGeom prst="rect">
            <a:avLst/>
          </a:prstGeom>
        </p:spPr>
      </p:pic>
      <p:pic>
        <p:nvPicPr>
          <p:cNvPr id="19" name="Bilde 17" descr="Et bilde som inneholder brevhode, blyant&#10;&#10;Automatisk generert beskrivelse">
            <a:extLst>
              <a:ext uri="{FF2B5EF4-FFF2-40B4-BE49-F238E27FC236}">
                <a16:creationId xmlns:a16="http://schemas.microsoft.com/office/drawing/2014/main" id="{01BDC04A-D1CC-FF4E-B0E4-1091BBDA2B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072878" y="4674756"/>
            <a:ext cx="3564231" cy="2595914"/>
          </a:xfrm>
          <a:prstGeom prst="rect">
            <a:avLst/>
          </a:prstGeom>
        </p:spPr>
      </p:pic>
      <p:sp>
        <p:nvSpPr>
          <p:cNvPr id="20" name="Tittel 1">
            <a:extLst>
              <a:ext uri="{FF2B5EF4-FFF2-40B4-BE49-F238E27FC236}">
                <a16:creationId xmlns:a16="http://schemas.microsoft.com/office/drawing/2014/main" id="{4A048F35-EF7F-AD42-9D8A-3EBBD73905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9224" y="1522206"/>
            <a:ext cx="5533769" cy="68833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nb-NO"/>
              <a:t>HER KOMMER HEADING</a:t>
            </a:r>
          </a:p>
        </p:txBody>
      </p:sp>
      <p:sp>
        <p:nvSpPr>
          <p:cNvPr id="21" name="Plassholder for tekst 3">
            <a:extLst>
              <a:ext uri="{FF2B5EF4-FFF2-40B4-BE49-F238E27FC236}">
                <a16:creationId xmlns:a16="http://schemas.microsoft.com/office/drawing/2014/main" id="{4CFDF336-833D-BD4E-92A0-BCCF1F05E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89222" y="2476426"/>
            <a:ext cx="5533769" cy="2394264"/>
          </a:xfrm>
        </p:spPr>
        <p:txBody>
          <a:bodyPr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aseline="0">
                <a:latin typeface="Calibri" panose="020F050202020403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/>
              <a:t>Tekst kan settes inn her. Et par linjer med tekst er passe eller du kan sette inn punkter</a:t>
            </a:r>
          </a:p>
          <a:p>
            <a:pPr lvl="0"/>
            <a:endParaRPr lang="nb-NO" sz="1200"/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/>
              <a:t>Tekst kan settes inn her. Et par linjer med tekst er passe eller du kan sette inn punkter</a:t>
            </a:r>
          </a:p>
        </p:txBody>
      </p:sp>
    </p:spTree>
    <p:extLst>
      <p:ext uri="{BB962C8B-B14F-4D97-AF65-F5344CB8AC3E}">
        <p14:creationId xmlns:p14="http://schemas.microsoft.com/office/powerpoint/2010/main" val="331568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pe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uppe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ktangel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ktangel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rtlCol="0" anchor="ctr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D13BA5-0A7B-48E0-97B2-03701F603BB0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e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ihånds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ihånds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ihånds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ihånds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pe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ktangel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Likebent trekant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ktangel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rtlCol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pPr rtl="0"/>
            <a:r>
              <a:rPr lang="af-ZA" noProof="0"/>
              <a:t>Klikk for å redigere tittelstil i malen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af-ZA" noProof="0"/>
              <a:t>Klikk for å redigere tekststiler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16BF2D52-E63A-4CD4-AE28-A5B09B5C5CAC}" type="datetime1">
              <a:rPr lang="nb-NO" noProof="0" smtClean="0"/>
              <a:t>19.02.2025</a:t>
            </a:fld>
            <a:endParaRPr lang="af-ZA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af-ZA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af-ZA" noProof="0" smtClean="0"/>
              <a:t>‹#›</a:t>
            </a:fld>
            <a:endParaRPr lang="af-ZA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e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uppe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ktangel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ktangel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B5B2F187-A4C4-473D-B689-486A7E883FA3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pe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uppe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ktangel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ktangel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A383307B-9236-46CA-B349-D23BA3D346DF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pe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uppe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ktangel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ktangel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D55182-7263-442E-8067-867B2964DB85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D1FC3554-E68C-4CD2-B4CA-15DB7C924C29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pe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ihånds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ihånds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ihånds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ihånds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ihånds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ihånds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ihånds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uppe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ktangel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Likebent triang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ktangel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rtlCol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rtlCol="0" anchor="ctr"/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 rtlCol="0"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noProof="0"/>
              <a:t>Klikk for å redigere tekststiler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BBE304-B234-4581-990A-CAA5564A9519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uppe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ihånds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ihånds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ihånds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ihånds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ihånds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ihånds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ihånds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ihånds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ihånds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ihånds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ihånds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ihånds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ihånds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ihånds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ihånds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ihånds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ihånds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ihånds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ihånds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uppe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ktangel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ktangel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lassholder for bilde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b-NO" noProof="0"/>
              <a:t>Klikk ikonet for å legge til bilde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rtlCol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noProof="0"/>
              <a:t>Klikk for å redigere tekststiler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CF0CC871-F8E9-4005-9565-83AF9995BA03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 rtlCol="0"/>
          <a:lstStyle/>
          <a:p>
            <a:pPr rtl="0"/>
            <a:endParaRPr lang="nb-NO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nb-NO" noProof="0" smtClean="0"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 noProof="0"/>
              <a:t>Klikk for å redigere tekststiler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  <a:p>
            <a:pPr lvl="5" rtl="0"/>
            <a:r>
              <a:rPr lang="nb-NO" noProof="0"/>
              <a:t>6</a:t>
            </a:r>
          </a:p>
          <a:p>
            <a:pPr lvl="6" rtl="0"/>
            <a:r>
              <a:rPr lang="nb-NO" noProof="0"/>
              <a:t>7</a:t>
            </a:r>
          </a:p>
          <a:p>
            <a:pPr lvl="7" rtl="0"/>
            <a:r>
              <a:rPr lang="nb-NO" noProof="0"/>
              <a:t>8</a:t>
            </a:r>
          </a:p>
          <a:p>
            <a:pPr lvl="8" rtl="0"/>
            <a:r>
              <a:rPr lang="nb-NO" noProof="0"/>
              <a:t>9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9373CCE-09DB-432E-88FA-53C6BA5F79A7}" type="datetime1">
              <a:rPr lang="nb-NO" noProof="0" smtClean="0"/>
              <a:t>19.02.2025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nb-NO" noProof="0" smtClean="0"/>
              <a:pPr rtl="0"/>
              <a:t>‹#›</a:t>
            </a:fld>
            <a:endParaRPr lang="nb-NO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anabelapmatias.blogspot.com/2016/10/smile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nb-NO">
                <a:ea typeface="Calibri Light"/>
                <a:cs typeface="Calibri Light"/>
              </a:rPr>
              <a:t>Velkommen 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0" rIns="91440" bIns="45720" rtlCol="0" anchor="t">
            <a:normAutofit/>
          </a:bodyPr>
          <a:lstStyle/>
          <a:p>
            <a:r>
              <a:rPr lang="nb-NO"/>
              <a:t>Foreldremøte 1.steg </a:t>
            </a:r>
            <a:r>
              <a:rPr lang="nb-NO" err="1"/>
              <a:t>aug</a:t>
            </a:r>
            <a:r>
              <a:rPr lang="nb-NO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DC65A1-22D8-1E96-D43A-95276E62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974" y="1593643"/>
            <a:ext cx="5533769" cy="688335"/>
          </a:xfrm>
        </p:spPr>
        <p:txBody>
          <a:bodyPr>
            <a:normAutofit fontScale="90000"/>
          </a:bodyPr>
          <a:lstStyle/>
          <a:p>
            <a:r>
              <a:rPr lang="no" b="1">
                <a:latin typeface="Calibri"/>
                <a:ea typeface="Cambria"/>
                <a:cs typeface="Calibri"/>
              </a:rPr>
              <a:t>Tilrådningar</a:t>
            </a:r>
            <a:endParaRPr lang="nb-NO" b="1">
              <a:latin typeface="Calibri"/>
              <a:cs typeface="Calibri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1DED8A4-071A-9911-BA79-BA4BDDC34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o" sz="1000">
              <a:latin typeface="Cambria"/>
              <a:ea typeface="Cambria"/>
            </a:endParaRPr>
          </a:p>
          <a:p>
            <a:r>
              <a:rPr lang="nn-NO" sz="1600">
                <a:latin typeface="Calibri"/>
                <a:cs typeface="Calibri"/>
              </a:rPr>
              <a:t>Barnehagelova og opplæringslova definerer ikkje kva slags særlege behov som kvalifiserer til spesialpedagogisk hjelp og individuell tilrettelagt opplæring. </a:t>
            </a:r>
            <a:endParaRPr lang="nb-NO" sz="1600">
              <a:latin typeface="Calibri"/>
              <a:cs typeface="Calibri"/>
            </a:endParaRPr>
          </a:p>
          <a:p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latin typeface="Calibri"/>
                <a:cs typeface="Calibri"/>
              </a:rPr>
              <a:t>PP-tenesta skal difor foreta ei uavhengig vurdering av behovet i kvart einskild tilfelle. </a:t>
            </a:r>
            <a:endParaRPr lang="nb-NO" sz="1600">
              <a:latin typeface="Calibri"/>
              <a:cs typeface="Calibri"/>
            </a:endParaRPr>
          </a:p>
          <a:p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latin typeface="Calibri"/>
                <a:cs typeface="Calibri"/>
              </a:rPr>
              <a:t>Målet er å gje eit forsvarleg, inkluderande, likeverdig og tilpassa pedagogisk tilbod.</a:t>
            </a:r>
            <a:endParaRPr lang="nb-NO" sz="1600">
              <a:latin typeface="Calibri"/>
              <a:cs typeface="Calibri"/>
            </a:endParaRPr>
          </a:p>
          <a:p>
            <a:endParaRPr lang="nn-NO" sz="1600">
              <a:cs typeface="Calibri"/>
            </a:endParaRPr>
          </a:p>
          <a:p>
            <a:endParaRPr lang="nn-NO" sz="1600">
              <a:cs typeface="Calibri"/>
            </a:endParaRPr>
          </a:p>
          <a:p>
            <a:endParaRPr lang="nb-NO" sz="1600">
              <a:cs typeface="Calibri"/>
            </a:endParaRPr>
          </a:p>
          <a:p>
            <a:endParaRPr lang="nb-NO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762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80B660-9533-465A-8678-815EF682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Informasjon </a:t>
            </a:r>
            <a:r>
              <a:rPr lang="nb-NO" err="1"/>
              <a:t>frå</a:t>
            </a:r>
            <a:r>
              <a:rPr lang="nb-NO"/>
              <a:t> </a:t>
            </a:r>
            <a:r>
              <a:rPr lang="nb-NO" err="1"/>
              <a:t>skulen</a:t>
            </a:r>
            <a:endParaRPr lang="nb-NO"/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8D185812-CD7C-EAE9-DA8D-1EAEA267E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8824" y="876300"/>
            <a:ext cx="1790700" cy="2552700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722E33DA-1162-3DC2-22B6-6E1A9C96E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5542" y="591769"/>
            <a:ext cx="1790700" cy="255270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C026EFE-DC30-5276-8AC5-5988864F8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1490" y="3914977"/>
            <a:ext cx="2800350" cy="1628775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C2AA5ED8-68EF-02C2-0A7A-89C6AE6B9C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0516" y="3656381"/>
            <a:ext cx="17526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9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8A21DA-2722-903A-6404-4D63E96A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err="1"/>
              <a:t>Uviklings</a:t>
            </a:r>
            <a:r>
              <a:rPr lang="nb-NO"/>
              <a:t> - områder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9B76AA-C14E-459E-FFE6-8A9209693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Utviklingsområder felles for </a:t>
            </a:r>
            <a:r>
              <a:rPr lang="nb-NO" err="1"/>
              <a:t>skulane</a:t>
            </a:r>
            <a:r>
              <a:rPr lang="nb-NO"/>
              <a:t> i Klepp</a:t>
            </a:r>
          </a:p>
          <a:p>
            <a:pPr lvl="1"/>
            <a:r>
              <a:rPr lang="nb-NO"/>
              <a:t>Profesjonelt læringsfellesskap</a:t>
            </a:r>
          </a:p>
          <a:p>
            <a:pPr lvl="1"/>
            <a:r>
              <a:rPr lang="nb-NO"/>
              <a:t>Den engasjerte eleven</a:t>
            </a:r>
          </a:p>
          <a:p>
            <a:pPr lvl="2"/>
            <a:r>
              <a:rPr lang="nb-NO" err="1"/>
              <a:t>Oracy</a:t>
            </a:r>
            <a:r>
              <a:rPr lang="nb-NO"/>
              <a:t> – Engelsvoll </a:t>
            </a:r>
            <a:r>
              <a:rPr lang="nb-NO" err="1"/>
              <a:t>ein</a:t>
            </a:r>
            <a:r>
              <a:rPr lang="nb-NO"/>
              <a:t> av 4 </a:t>
            </a:r>
            <a:r>
              <a:rPr lang="nb-NO" err="1"/>
              <a:t>pilotskular</a:t>
            </a:r>
            <a:r>
              <a:rPr lang="nb-NO"/>
              <a:t> 2024/2025 </a:t>
            </a:r>
          </a:p>
          <a:p>
            <a:pPr lvl="1"/>
            <a:r>
              <a:rPr lang="nb-NO"/>
              <a:t>Digitalisering </a:t>
            </a:r>
          </a:p>
        </p:txBody>
      </p:sp>
    </p:spTree>
    <p:extLst>
      <p:ext uri="{BB962C8B-B14F-4D97-AF65-F5344CB8AC3E}">
        <p14:creationId xmlns:p14="http://schemas.microsoft.com/office/powerpoint/2010/main" val="3670970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015D6F-9C9B-B2B3-2F35-0AF3F455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ea typeface="Calibri Light"/>
                <a:cs typeface="Calibri Light"/>
              </a:rPr>
              <a:t>Informasjon </a:t>
            </a:r>
            <a:r>
              <a:rPr lang="nb-NO" err="1">
                <a:ea typeface="Calibri Light"/>
                <a:cs typeface="Calibri Light"/>
              </a:rPr>
              <a:t>frå</a:t>
            </a:r>
            <a:r>
              <a:rPr lang="nb-NO">
                <a:ea typeface="Calibri Light"/>
                <a:cs typeface="Calibri Light"/>
              </a:rPr>
              <a:t> </a:t>
            </a:r>
            <a:r>
              <a:rPr lang="nb-NO" err="1">
                <a:ea typeface="Calibri Light"/>
                <a:cs typeface="Calibri Light"/>
              </a:rPr>
              <a:t>skulen</a:t>
            </a:r>
            <a:r>
              <a:rPr lang="nb-NO">
                <a:ea typeface="Calibri Light"/>
                <a:cs typeface="Calibri Light"/>
              </a:rPr>
              <a:t> 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A029E7-3A7A-BD9C-B898-CD4D37CB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Overordna planar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Opplæringslova, ny 01.8.2024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Kunnskapsløftet</a:t>
            </a:r>
          </a:p>
          <a:p>
            <a:pPr lvl="2">
              <a:buFont typeface="Courier New" panose="05000000000000000000" pitchFamily="2" charset="2"/>
              <a:buChar char="o"/>
            </a:pPr>
            <a:r>
              <a:rPr lang="nb-NO"/>
              <a:t>Overordna del</a:t>
            </a:r>
          </a:p>
          <a:p>
            <a:pPr lvl="2">
              <a:buFont typeface="Courier New" panose="05000000000000000000" pitchFamily="2" charset="2"/>
              <a:buChar char="o"/>
            </a:pPr>
            <a:r>
              <a:rPr lang="nb-NO"/>
              <a:t>Kjerneelementer</a:t>
            </a:r>
          </a:p>
          <a:p>
            <a:pPr lvl="2">
              <a:buFont typeface="Courier New" panose="05000000000000000000" pitchFamily="2" charset="2"/>
              <a:buChar char="o"/>
            </a:pPr>
            <a:r>
              <a:rPr lang="nb-NO"/>
              <a:t>Kompetansemål for fag</a:t>
            </a:r>
          </a:p>
          <a:p>
            <a:pPr lvl="2">
              <a:buFont typeface="Courier New" panose="05000000000000000000" pitchFamily="2" charset="2"/>
              <a:buChar char="o"/>
            </a:pPr>
            <a:r>
              <a:rPr lang="nb-NO"/>
              <a:t>Tverrfaglige tema (folkehelse og livsmestring,  demokrati og medborgerskap, bærekraftig utvikling 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Plan for trygt og godt </a:t>
            </a:r>
            <a:r>
              <a:rPr lang="nb-NO" err="1"/>
              <a:t>skulemiljø</a:t>
            </a:r>
            <a:endParaRPr lang="nb-NO"/>
          </a:p>
          <a:p>
            <a:pPr lvl="2"/>
            <a:r>
              <a:rPr lang="nb-NO"/>
              <a:t>Plan for sosial kompetanse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Engelsvolltreet</a:t>
            </a:r>
            <a:r>
              <a:rPr lang="nb-NO"/>
              <a:t> – felles standard for god undervisning 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Fagplanar</a:t>
            </a:r>
            <a:r>
              <a:rPr lang="nb-NO"/>
              <a:t> </a:t>
            </a:r>
          </a:p>
          <a:p>
            <a:pPr lvl="1">
              <a:buFont typeface="Courier New" panose="05000000000000000000" pitchFamily="2" charset="2"/>
              <a:buChar char="o"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9886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5DF688-6BD8-1E3C-524A-FB4BFBA6A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err="1"/>
              <a:t>Rutinar</a:t>
            </a:r>
            <a:r>
              <a:rPr lang="nb-NO"/>
              <a:t> og struktur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341B28-05C8-58F4-F96F-FB50EF4DD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Felles </a:t>
            </a:r>
            <a:r>
              <a:rPr lang="nb-NO" err="1"/>
              <a:t>skulereglar</a:t>
            </a:r>
            <a:r>
              <a:rPr lang="nb-NO"/>
              <a:t> for </a:t>
            </a:r>
            <a:r>
              <a:rPr lang="nb-NO" err="1"/>
              <a:t>skulane</a:t>
            </a:r>
            <a:r>
              <a:rPr lang="nb-NO"/>
              <a:t> i Klepp – politisk vedtatt</a:t>
            </a:r>
          </a:p>
          <a:p>
            <a:r>
              <a:rPr lang="nb-NO" err="1"/>
              <a:t>Engelsvolltreet</a:t>
            </a:r>
            <a:r>
              <a:rPr lang="nb-NO"/>
              <a:t> – standard for god undervisning</a:t>
            </a:r>
          </a:p>
          <a:p>
            <a:pPr lvl="1"/>
            <a:r>
              <a:rPr lang="nb-NO"/>
              <a:t>Oppstart og </a:t>
            </a:r>
            <a:r>
              <a:rPr lang="nb-NO" err="1"/>
              <a:t>korking</a:t>
            </a:r>
            <a:r>
              <a:rPr lang="nb-NO"/>
              <a:t> av læringsaktivitet</a:t>
            </a:r>
          </a:p>
          <a:p>
            <a:pPr lvl="1"/>
            <a:r>
              <a:rPr lang="nb-NO"/>
              <a:t>Den gode økta </a:t>
            </a:r>
          </a:p>
          <a:p>
            <a:pPr lvl="1"/>
            <a:r>
              <a:rPr lang="nb-NO"/>
              <a:t>Lunsj </a:t>
            </a:r>
          </a:p>
          <a:p>
            <a:pPr lvl="1"/>
            <a:r>
              <a:rPr lang="nb-NO"/>
              <a:t>Handlingstrapp ved uønska adferd</a:t>
            </a:r>
          </a:p>
          <a:p>
            <a:pPr lvl="1"/>
            <a:r>
              <a:rPr lang="nb-NO"/>
              <a:t>Skule-heimsamarbeid </a:t>
            </a:r>
          </a:p>
          <a:p>
            <a:r>
              <a:rPr lang="nb-NO" err="1"/>
              <a:t>Reglar</a:t>
            </a:r>
            <a:r>
              <a:rPr lang="nb-NO"/>
              <a:t> for stega</a:t>
            </a:r>
          </a:p>
          <a:p>
            <a:r>
              <a:rPr lang="nb-NO" err="1"/>
              <a:t>Rutinar</a:t>
            </a:r>
            <a:r>
              <a:rPr lang="nb-NO"/>
              <a:t> og struktur for </a:t>
            </a:r>
            <a:r>
              <a:rPr lang="nb-NO" err="1"/>
              <a:t>dei</a:t>
            </a:r>
            <a:r>
              <a:rPr lang="nb-NO"/>
              <a:t> ulike stega </a:t>
            </a:r>
          </a:p>
          <a:p>
            <a:r>
              <a:rPr lang="nb-NO"/>
              <a:t>Tilsynsplan og standard for tilsyn </a:t>
            </a:r>
          </a:p>
          <a:p>
            <a:pPr lvl="1"/>
            <a:r>
              <a:rPr lang="nb-NO" err="1"/>
              <a:t>Tilstades</a:t>
            </a:r>
            <a:r>
              <a:rPr lang="nb-NO"/>
              <a:t> blant </a:t>
            </a:r>
            <a:r>
              <a:rPr lang="nb-NO" err="1"/>
              <a:t>elevane</a:t>
            </a:r>
            <a:r>
              <a:rPr lang="nb-NO"/>
              <a:t>, overblikk, positiv involvering, oppmuntring og handtering av </a:t>
            </a:r>
            <a:r>
              <a:rPr lang="nb-NO" err="1"/>
              <a:t>situasjonar</a:t>
            </a:r>
            <a:r>
              <a:rPr lang="nb-NO"/>
              <a:t> som oppstår</a:t>
            </a:r>
          </a:p>
        </p:txBody>
      </p:sp>
    </p:spTree>
    <p:extLst>
      <p:ext uri="{BB962C8B-B14F-4D97-AF65-F5344CB8AC3E}">
        <p14:creationId xmlns:p14="http://schemas.microsoft.com/office/powerpoint/2010/main" val="2248523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EB85FD-9D53-65C3-CB3B-1F261994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Dagsrytme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C2BEB5-E11E-B5F5-609F-9EDE6511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Kvar dag tilsyn </a:t>
            </a:r>
            <a:r>
              <a:rPr lang="nb-NO" err="1"/>
              <a:t>frå</a:t>
            </a:r>
            <a:r>
              <a:rPr lang="nb-NO"/>
              <a:t> kl 08.15</a:t>
            </a:r>
          </a:p>
          <a:p>
            <a:r>
              <a:rPr lang="nb-NO"/>
              <a:t>Kvar dag </a:t>
            </a:r>
            <a:r>
              <a:rPr lang="nb-NO" err="1"/>
              <a:t>skulestart</a:t>
            </a:r>
            <a:r>
              <a:rPr lang="nb-NO"/>
              <a:t> </a:t>
            </a:r>
            <a:r>
              <a:rPr lang="nb-NO" err="1"/>
              <a:t>kl</a:t>
            </a:r>
            <a:r>
              <a:rPr lang="nb-NO"/>
              <a:t> 08.30</a:t>
            </a:r>
          </a:p>
          <a:p>
            <a:r>
              <a:rPr lang="nb-NO" err="1"/>
              <a:t>Måndag</a:t>
            </a:r>
            <a:r>
              <a:rPr lang="nb-NO"/>
              <a:t> og onsdag skuleslutt </a:t>
            </a:r>
            <a:r>
              <a:rPr lang="nb-NO" err="1"/>
              <a:t>kl</a:t>
            </a:r>
            <a:r>
              <a:rPr lang="nb-NO"/>
              <a:t> 14.00 (4 økter)</a:t>
            </a:r>
          </a:p>
          <a:p>
            <a:r>
              <a:rPr lang="nb-NO" err="1"/>
              <a:t>Tysdag</a:t>
            </a:r>
            <a:r>
              <a:rPr lang="nb-NO"/>
              <a:t>, torsdag og fredag skuleslutt </a:t>
            </a:r>
            <a:r>
              <a:rPr lang="nb-NO" err="1"/>
              <a:t>kl</a:t>
            </a:r>
            <a:r>
              <a:rPr lang="nb-NO"/>
              <a:t> 12.45 (tre økter)</a:t>
            </a:r>
          </a:p>
          <a:p>
            <a:r>
              <a:rPr lang="nb-NO"/>
              <a:t>SFO </a:t>
            </a:r>
            <a:r>
              <a:rPr lang="nb-NO" err="1"/>
              <a:t>frå</a:t>
            </a:r>
            <a:r>
              <a:rPr lang="nb-NO"/>
              <a:t> skuleslutt 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12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015A2D-40C6-A370-5083-DC9397F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Samarbeid heim/ skule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877ED0B-F0BC-9737-9C7C-A04A3B822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err="1"/>
              <a:t>Skulane</a:t>
            </a:r>
            <a:r>
              <a:rPr lang="nb-NO"/>
              <a:t> i Klepp - felles standard for samarbeid heim/ skule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Felles ansvar for utvikling til barnet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Støtte og rettleiing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Open dialog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Førebygging</a:t>
            </a:r>
            <a:r>
              <a:rPr lang="nb-NO"/>
              <a:t> av misforståing og problem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Avtalte møter på </a:t>
            </a:r>
            <a:r>
              <a:rPr lang="nb-NO" err="1"/>
              <a:t>førhand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Kommunikasjonskanalar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Konstuktive</a:t>
            </a:r>
            <a:r>
              <a:rPr lang="nb-NO"/>
              <a:t> </a:t>
            </a:r>
            <a:r>
              <a:rPr lang="nb-NO" err="1"/>
              <a:t>førespurnader</a:t>
            </a:r>
            <a:r>
              <a:rPr lang="nb-NO"/>
              <a:t> - konkret og </a:t>
            </a:r>
            <a:r>
              <a:rPr lang="nb-NO" err="1"/>
              <a:t>konstuktivt</a:t>
            </a:r>
            <a:r>
              <a:rPr lang="nb-NO"/>
              <a:t> 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Regelmessig oppfølging </a:t>
            </a:r>
          </a:p>
        </p:txBody>
      </p:sp>
    </p:spTree>
    <p:extLst>
      <p:ext uri="{BB962C8B-B14F-4D97-AF65-F5344CB8AC3E}">
        <p14:creationId xmlns:p14="http://schemas.microsoft.com/office/powerpoint/2010/main" val="3268005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028DD5-2ED6-D7FD-0E9B-04CC2EC18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ea typeface="Calibri Light"/>
                <a:cs typeface="Calibri Light"/>
              </a:rPr>
              <a:t>FAU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DD2F78-FE79-685E-A0B0-3D2058CB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err="1"/>
              <a:t>Foreldrekontaktar</a:t>
            </a:r>
            <a:r>
              <a:rPr lang="nb-NO"/>
              <a:t> </a:t>
            </a:r>
            <a:r>
              <a:rPr lang="nb-NO" err="1"/>
              <a:t>frå</a:t>
            </a:r>
            <a:r>
              <a:rPr lang="nb-NO"/>
              <a:t> kvart steg</a:t>
            </a:r>
          </a:p>
          <a:p>
            <a:r>
              <a:rPr lang="nb-NO"/>
              <a:t>Faste møter med rektor gjennom </a:t>
            </a:r>
            <a:r>
              <a:rPr lang="nb-NO" err="1"/>
              <a:t>skuleåret</a:t>
            </a:r>
          </a:p>
          <a:p>
            <a:r>
              <a:rPr lang="nb-NO"/>
              <a:t>Gode </a:t>
            </a:r>
            <a:r>
              <a:rPr lang="nb-NO" err="1"/>
              <a:t>tradisjonar</a:t>
            </a:r>
            <a:r>
              <a:rPr lang="nb-NO"/>
              <a:t> og arrangement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Ope</a:t>
            </a:r>
            <a:r>
              <a:rPr lang="nb-NO"/>
              <a:t> hus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 err="1"/>
              <a:t>Juleverkstad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Teaterbesøk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17.mai</a:t>
            </a:r>
          </a:p>
          <a:p>
            <a:pPr lvl="1">
              <a:buFont typeface="Courier New" panose="05000000000000000000" pitchFamily="2" charset="2"/>
              <a:buChar char="o"/>
            </a:pPr>
            <a:r>
              <a:rPr lang="nb-NO"/>
              <a:t>Arrangement stegvis gjennom året i samarbeid med </a:t>
            </a:r>
            <a:r>
              <a:rPr lang="nb-NO" err="1"/>
              <a:t>kontaktlærar</a:t>
            </a:r>
            <a:r>
              <a:rPr lang="nb-NO"/>
              <a:t>: julegraut, påskelunsj, </a:t>
            </a:r>
            <a:r>
              <a:rPr lang="nb-NO" err="1"/>
              <a:t>spelekveld</a:t>
            </a:r>
            <a:r>
              <a:rPr lang="nb-NO"/>
              <a:t>, </a:t>
            </a:r>
            <a:r>
              <a:rPr lang="nb-NO" err="1"/>
              <a:t>osv</a:t>
            </a:r>
          </a:p>
          <a:p>
            <a:pPr lvl="1">
              <a:buFont typeface="Courier New" panose="05000000000000000000" pitchFamily="2" charset="2"/>
              <a:buChar char="o"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4230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6A7E2A-18B6-1062-8796-0C6C7BADE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5B4794E-7048-DBAB-3640-D9B2453A0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8287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23EA6-0DEA-F922-0DAA-72952B54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err="1"/>
              <a:t>Aktivitetar</a:t>
            </a:r>
            <a:r>
              <a:rPr lang="nb-NO"/>
              <a:t> våren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C753B3-268B-17E2-660D-23C4F27EF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Tur til </a:t>
            </a:r>
            <a:r>
              <a:rPr lang="nb-NO" dirty="0" err="1"/>
              <a:t>Engelsvollfeltet</a:t>
            </a:r>
            <a:r>
              <a:rPr lang="nb-NO" dirty="0"/>
              <a:t> med </a:t>
            </a:r>
            <a:r>
              <a:rPr lang="nb-NO" dirty="0" err="1"/>
              <a:t>fadderelevar</a:t>
            </a:r>
            <a:r>
              <a:rPr lang="nb-NO" dirty="0"/>
              <a:t> 21.03 og 25.04 </a:t>
            </a:r>
            <a:r>
              <a:rPr lang="nb-NO" dirty="0" err="1"/>
              <a:t>kl</a:t>
            </a:r>
            <a:r>
              <a:rPr lang="nb-NO" dirty="0"/>
              <a:t> 09.30</a:t>
            </a:r>
          </a:p>
          <a:p>
            <a:r>
              <a:rPr lang="nb-NO" dirty="0"/>
              <a:t>Besøksdag på </a:t>
            </a:r>
            <a:r>
              <a:rPr lang="nb-NO" dirty="0" err="1"/>
              <a:t>skulen</a:t>
            </a:r>
            <a:r>
              <a:rPr lang="nb-NO" dirty="0"/>
              <a:t> 15.05 g 22.05 </a:t>
            </a:r>
            <a:r>
              <a:rPr lang="nb-NO" dirty="0" err="1"/>
              <a:t>kl</a:t>
            </a:r>
            <a:r>
              <a:rPr lang="nb-NO" dirty="0"/>
              <a:t> 09.30-11.00, barnehagen ansvar for </a:t>
            </a:r>
            <a:r>
              <a:rPr lang="nb-NO" dirty="0" err="1"/>
              <a:t>innhald</a:t>
            </a:r>
            <a:endParaRPr lang="nb-NO" dirty="0"/>
          </a:p>
          <a:p>
            <a:r>
              <a:rPr lang="nb-NO" dirty="0"/>
              <a:t>Trekantsamtaler foreldre, barnehage og skule mai/ juni</a:t>
            </a:r>
          </a:p>
          <a:p>
            <a:r>
              <a:rPr lang="nb-NO" dirty="0"/>
              <a:t>Foreldremøte 05.06 </a:t>
            </a:r>
            <a:r>
              <a:rPr lang="nb-NO" dirty="0" err="1"/>
              <a:t>kl</a:t>
            </a:r>
            <a:r>
              <a:rPr lang="nb-NO" dirty="0"/>
              <a:t> 17.30-19.00 med </a:t>
            </a:r>
            <a:r>
              <a:rPr lang="nb-NO" dirty="0" err="1"/>
              <a:t>kontaktlærar</a:t>
            </a:r>
            <a:r>
              <a:rPr lang="nb-NO" dirty="0"/>
              <a:t> og </a:t>
            </a:r>
            <a:r>
              <a:rPr lang="nb-NO" dirty="0" err="1"/>
              <a:t>leiargruppa</a:t>
            </a:r>
            <a:endParaRPr lang="nb-NO" dirty="0"/>
          </a:p>
          <a:p>
            <a:r>
              <a:rPr lang="nb-NO" dirty="0"/>
              <a:t>Besøksdag på </a:t>
            </a:r>
            <a:r>
              <a:rPr lang="nb-NO" dirty="0" err="1"/>
              <a:t>skulen</a:t>
            </a:r>
            <a:r>
              <a:rPr lang="nb-NO" dirty="0"/>
              <a:t> 06.06 </a:t>
            </a:r>
            <a:r>
              <a:rPr lang="nb-NO" dirty="0" err="1"/>
              <a:t>kl</a:t>
            </a:r>
            <a:r>
              <a:rPr lang="nb-NO" dirty="0"/>
              <a:t> 09.30-11.00, </a:t>
            </a:r>
            <a:r>
              <a:rPr lang="nb-NO" dirty="0" err="1"/>
              <a:t>kontaktlærar</a:t>
            </a:r>
            <a:r>
              <a:rPr lang="nb-NO" dirty="0"/>
              <a:t> har ansvar for </a:t>
            </a:r>
            <a:r>
              <a:rPr lang="nb-NO" dirty="0" err="1"/>
              <a:t>innhald</a:t>
            </a:r>
            <a:r>
              <a:rPr lang="nb-NO" dirty="0"/>
              <a:t>, </a:t>
            </a:r>
            <a:r>
              <a:rPr lang="nb-NO" dirty="0" err="1"/>
              <a:t>fadderelevar</a:t>
            </a:r>
            <a:r>
              <a:rPr lang="nb-NO" dirty="0"/>
              <a:t> med og har </a:t>
            </a:r>
            <a:r>
              <a:rPr lang="nb-NO" dirty="0" err="1"/>
              <a:t>eit</a:t>
            </a:r>
            <a:r>
              <a:rPr lang="nb-NO" dirty="0"/>
              <a:t> opplegg</a:t>
            </a:r>
          </a:p>
        </p:txBody>
      </p:sp>
    </p:spTree>
    <p:extLst>
      <p:ext uri="{BB962C8B-B14F-4D97-AF65-F5344CB8AC3E}">
        <p14:creationId xmlns:p14="http://schemas.microsoft.com/office/powerpoint/2010/main" val="89075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D25A43-F1ED-21D7-1111-4C5EF982F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ea typeface="Calibri Light"/>
                <a:cs typeface="Calibri Light"/>
              </a:rPr>
              <a:t>Presentasjon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EC5DF2-5F4D-1561-CA0E-A6BFAAF84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Grethe Barane, </a:t>
            </a:r>
            <a:r>
              <a:rPr lang="nb-NO" err="1"/>
              <a:t>leiar</a:t>
            </a:r>
            <a:r>
              <a:rPr lang="nb-NO"/>
              <a:t> Klepp PPT</a:t>
            </a:r>
          </a:p>
          <a:p>
            <a:r>
              <a:rPr lang="nb-NO"/>
              <a:t>Christian Pedersen, </a:t>
            </a:r>
            <a:r>
              <a:rPr lang="nb-NO" err="1"/>
              <a:t>leiar</a:t>
            </a:r>
            <a:r>
              <a:rPr lang="nb-NO"/>
              <a:t> FAU</a:t>
            </a:r>
          </a:p>
          <a:p>
            <a:r>
              <a:rPr lang="nb-NO"/>
              <a:t>Hege Gangstø, medlem FAU</a:t>
            </a:r>
          </a:p>
          <a:p>
            <a:r>
              <a:rPr lang="nb-NO"/>
              <a:t>Marie Klingsheim, medlem FAU</a:t>
            </a:r>
          </a:p>
          <a:p>
            <a:r>
              <a:rPr lang="nb-NO"/>
              <a:t>Liv Marit </a:t>
            </a:r>
            <a:r>
              <a:rPr lang="nb-NO" err="1"/>
              <a:t>Wulvig</a:t>
            </a:r>
            <a:r>
              <a:rPr lang="nb-NO"/>
              <a:t> Steen, SFO leiar</a:t>
            </a:r>
          </a:p>
          <a:p>
            <a:r>
              <a:rPr lang="nb-NO"/>
              <a:t>Lise Følgesvold Pedersen, rektor</a:t>
            </a:r>
          </a:p>
          <a:p>
            <a:r>
              <a:rPr lang="nb-NO"/>
              <a:t>Mette Johnsen Monge, </a:t>
            </a:r>
            <a:r>
              <a:rPr lang="nb-NO" err="1"/>
              <a:t>avdelingsleiar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502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0DA745-E87A-FF57-D995-3D350BF6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Fadderordning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494AA31-9190-6936-780D-E6C841A2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err="1"/>
              <a:t>Elevar</a:t>
            </a:r>
            <a:r>
              <a:rPr lang="nb-NO"/>
              <a:t> på 6.steg er fadder til 1.steg</a:t>
            </a:r>
          </a:p>
          <a:p>
            <a:r>
              <a:rPr lang="nb-NO" err="1"/>
              <a:t>Elevane</a:t>
            </a:r>
            <a:r>
              <a:rPr lang="nb-NO"/>
              <a:t> er med på tur, besøk i løveklubben og besøksdagen 06.06</a:t>
            </a:r>
          </a:p>
          <a:p>
            <a:r>
              <a:rPr lang="nb-NO"/>
              <a:t>Fadderordning gjennom </a:t>
            </a:r>
            <a:r>
              <a:rPr lang="nb-NO" err="1"/>
              <a:t>skuleåret</a:t>
            </a:r>
            <a:r>
              <a:rPr lang="nb-NO"/>
              <a:t> 2025-2026 med ulike </a:t>
            </a:r>
            <a:r>
              <a:rPr lang="nb-NO" err="1"/>
              <a:t>aktivitetar</a:t>
            </a:r>
            <a:r>
              <a:rPr lang="nb-NO"/>
              <a:t> som lesing, leik, læringsbrett, friminutt, </a:t>
            </a:r>
            <a:r>
              <a:rPr lang="nb-NO" err="1"/>
              <a:t>osv</a:t>
            </a:r>
          </a:p>
        </p:txBody>
      </p:sp>
    </p:spTree>
    <p:extLst>
      <p:ext uri="{BB962C8B-B14F-4D97-AF65-F5344CB8AC3E}">
        <p14:creationId xmlns:p14="http://schemas.microsoft.com/office/powerpoint/2010/main" val="5012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22D536-C7DE-24D2-8B07-A694D5E83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Førebuing </a:t>
            </a:r>
            <a:r>
              <a:rPr lang="nb-NO" err="1"/>
              <a:t>skulestart</a:t>
            </a:r>
            <a:r>
              <a:rPr lang="nb-NO"/>
              <a:t>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2C6912-8DA5-4DB1-37D3-27EC302E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Viktig å snakke positivt om </a:t>
            </a:r>
            <a:r>
              <a:rPr lang="nb-NO" dirty="0" err="1"/>
              <a:t>skulen</a:t>
            </a:r>
            <a:r>
              <a:rPr lang="nb-NO" dirty="0"/>
              <a:t> - det er </a:t>
            </a:r>
            <a:r>
              <a:rPr lang="nb-NO" dirty="0" err="1"/>
              <a:t>spennande</a:t>
            </a:r>
            <a:r>
              <a:rPr lang="nb-NO" dirty="0"/>
              <a:t> å starte på </a:t>
            </a:r>
            <a:r>
              <a:rPr lang="nb-NO" dirty="0" err="1"/>
              <a:t>skulen</a:t>
            </a:r>
            <a:r>
              <a:rPr lang="nb-NO" dirty="0"/>
              <a:t>, litt skummelt, men mest gøy - går godt</a:t>
            </a:r>
          </a:p>
          <a:p>
            <a:r>
              <a:rPr lang="nb-NO" dirty="0"/>
              <a:t>Vera </a:t>
            </a:r>
            <a:r>
              <a:rPr lang="nb-NO" dirty="0" err="1"/>
              <a:t>ein</a:t>
            </a:r>
            <a:r>
              <a:rPr lang="nb-NO" dirty="0"/>
              <a:t> god venn</a:t>
            </a:r>
          </a:p>
          <a:p>
            <a:r>
              <a:rPr lang="nb-NO" dirty="0"/>
              <a:t>Leike og samarbeide med andre</a:t>
            </a:r>
          </a:p>
          <a:p>
            <a:r>
              <a:rPr lang="nb-NO" dirty="0"/>
              <a:t>Kunne kle seg - av og på </a:t>
            </a:r>
            <a:r>
              <a:rPr lang="nb-NO" dirty="0" err="1"/>
              <a:t>ift</a:t>
            </a:r>
            <a:r>
              <a:rPr lang="nb-NO" dirty="0"/>
              <a:t> </a:t>
            </a:r>
            <a:r>
              <a:rPr lang="nb-NO" dirty="0" err="1"/>
              <a:t>skulestart</a:t>
            </a:r>
            <a:r>
              <a:rPr lang="nb-NO" dirty="0"/>
              <a:t>, friminutt og skuleslutt</a:t>
            </a:r>
          </a:p>
          <a:p>
            <a:r>
              <a:rPr lang="nb-NO" dirty="0"/>
              <a:t>Kunne knytte skoa sine</a:t>
            </a:r>
          </a:p>
          <a:p>
            <a:r>
              <a:rPr lang="nb-NO" dirty="0"/>
              <a:t>Klare seg på do </a:t>
            </a:r>
            <a:r>
              <a:rPr lang="nb-NO" dirty="0" err="1"/>
              <a:t>sjølv</a:t>
            </a:r>
            <a:r>
              <a:rPr lang="nb-NO" dirty="0"/>
              <a:t> </a:t>
            </a:r>
          </a:p>
          <a:p>
            <a:r>
              <a:rPr lang="nb-NO" dirty="0"/>
              <a:t>Vente på tur – utsette eigne behov</a:t>
            </a:r>
          </a:p>
          <a:p>
            <a:r>
              <a:rPr lang="nb-NO" dirty="0"/>
              <a:t>Ta imot beskjed </a:t>
            </a:r>
          </a:p>
          <a:p>
            <a:endParaRPr lang="nb-NO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7212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D03765-5523-1F80-B362-C3371143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ea typeface="Calibri Light"/>
                <a:cs typeface="Calibri Light"/>
              </a:rPr>
              <a:t>Skule og heim </a:t>
            </a:r>
            <a:r>
              <a:rPr lang="nb-NO" err="1">
                <a:ea typeface="Calibri Light"/>
                <a:cs typeface="Calibri Light"/>
              </a:rPr>
              <a:t>ilag</a:t>
            </a:r>
            <a:r>
              <a:rPr lang="nb-NO">
                <a:ea typeface="Calibri Light"/>
                <a:cs typeface="Calibri Light"/>
              </a:rPr>
              <a:t> 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2CD66F-D779-50EB-6DEE-90A621181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 oss er det </a:t>
            </a:r>
            <a:r>
              <a:rPr lang="nb-NO" dirty="0" err="1"/>
              <a:t>spennande</a:t>
            </a:r>
            <a:r>
              <a:rPr lang="nb-NO" dirty="0"/>
              <a:t> og </a:t>
            </a:r>
            <a:r>
              <a:rPr lang="nb-NO" dirty="0" err="1"/>
              <a:t>givande</a:t>
            </a:r>
            <a:r>
              <a:rPr lang="nb-NO" dirty="0"/>
              <a:t> å få lov å arbeide med og rundt barnet ditt</a:t>
            </a:r>
          </a:p>
          <a:p>
            <a:r>
              <a:rPr lang="nb-NO" dirty="0"/>
              <a:t>Stort ansvar og stor glede</a:t>
            </a:r>
          </a:p>
          <a:p>
            <a:r>
              <a:rPr lang="nb-NO" dirty="0" err="1"/>
              <a:t>Opne</a:t>
            </a:r>
            <a:r>
              <a:rPr lang="nb-NO" dirty="0"/>
              <a:t> dører mot verda og framtida </a:t>
            </a:r>
          </a:p>
          <a:p>
            <a:r>
              <a:rPr lang="nb-NO" dirty="0"/>
              <a:t>Me får det til i lag       </a:t>
            </a:r>
          </a:p>
        </p:txBody>
      </p:sp>
      <p:pic>
        <p:nvPicPr>
          <p:cNvPr id="4" name="Bilde 3" descr="Et bilde som inneholder tegnefilm, smil, smiley, uttrykksikon&#10;&#10;Innhold generert av kunstig intelligens kan være feil.">
            <a:extLst>
              <a:ext uri="{FF2B5EF4-FFF2-40B4-BE49-F238E27FC236}">
                <a16:creationId xmlns:a16="http://schemas.microsoft.com/office/drawing/2014/main" id="{0D70029D-7475-08D3-25D4-E57C30D13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392355" y="3898448"/>
            <a:ext cx="1563512" cy="147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769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AB946A-CA8C-7137-157D-D0B03D365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Nettverk foreldregruppa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E8E060-B08D-9EFD-0DFA-21172C73A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Relasjonsbygging i foreldregruppa</a:t>
            </a:r>
          </a:p>
          <a:p>
            <a:r>
              <a:rPr lang="nb-NO" dirty="0"/>
              <a:t>Møteplasser vår 2025</a:t>
            </a:r>
          </a:p>
          <a:p>
            <a:r>
              <a:rPr lang="nb-NO"/>
              <a:t>To foreldrekontaktar </a:t>
            </a:r>
            <a:endParaRPr lang="nb-NO" dirty="0"/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372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3FBCFB-DC1E-A4FC-1C6A-466F3D7C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ea typeface="Calibri Light"/>
                <a:cs typeface="Calibri Light"/>
              </a:rPr>
              <a:t>Informasjon </a:t>
            </a:r>
            <a:r>
              <a:rPr lang="nb-NO" err="1">
                <a:ea typeface="Calibri Light"/>
                <a:cs typeface="Calibri Light"/>
              </a:rPr>
              <a:t>frå</a:t>
            </a:r>
            <a:r>
              <a:rPr lang="nb-NO">
                <a:ea typeface="Calibri Light"/>
                <a:cs typeface="Calibri Light"/>
              </a:rPr>
              <a:t> PPT 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3C2469-42CF-1145-3304-2149D8A53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Grethe </a:t>
            </a:r>
            <a:r>
              <a:rPr lang="nb-NO" err="1"/>
              <a:t>Barane</a:t>
            </a:r>
          </a:p>
          <a:p>
            <a:pPr marL="0" indent="0">
              <a:buNone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95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6209CF-C43B-4548-D9C8-06F1CF44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>
                <a:cs typeface="Calibri Light"/>
              </a:rPr>
              <a:t>Presentasjon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E86EE66-7FA8-D69F-19D0-B0CC990A3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7521" y="2206551"/>
            <a:ext cx="6135470" cy="356495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n-NO" sz="1600" dirty="0">
                <a:latin typeface="Calibri"/>
                <a:cs typeface="Calibri"/>
              </a:rPr>
              <a:t>Horpestad frå 01.02.2025</a:t>
            </a:r>
          </a:p>
          <a:p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9 PP - rådgjevarar</a:t>
            </a:r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2 logopedar</a:t>
            </a:r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1 syns pedagog </a:t>
            </a:r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Leiar</a:t>
            </a:r>
            <a:endParaRPr lang="nn-NO" sz="1600" dirty="0">
              <a:cs typeface="Calibri"/>
            </a:endParaRPr>
          </a:p>
          <a:p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Alle har master innan spesialpedagogikk, logopedi eller psykologi</a:t>
            </a:r>
            <a:endParaRPr lang="nn-NO" sz="1600" dirty="0">
              <a:cs typeface="Calibri"/>
            </a:endParaRPr>
          </a:p>
          <a:p>
            <a:endParaRPr lang="nn-NO" sz="1600" dirty="0">
              <a:cs typeface="Calibri"/>
            </a:endParaRPr>
          </a:p>
          <a:p>
            <a:r>
              <a:rPr lang="nn-NO" sz="1600">
                <a:latin typeface="Calibri"/>
                <a:cs typeface="Calibri"/>
              </a:rPr>
              <a:t>Kontaktperson Engelsvoll skule: Hege Raustein og </a:t>
            </a:r>
            <a:r>
              <a:rPr lang="nn-NO" sz="1600" err="1">
                <a:latin typeface="Calibri"/>
                <a:cs typeface="Calibri"/>
              </a:rPr>
              <a:t>medkontakt</a:t>
            </a:r>
            <a:r>
              <a:rPr lang="nn-NO" sz="1600" dirty="0">
                <a:latin typeface="Calibri"/>
                <a:cs typeface="Calibri"/>
              </a:rPr>
              <a:t>: Siv Marie Vestly</a:t>
            </a:r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Leiar: Grethe Barane</a:t>
            </a:r>
          </a:p>
          <a:p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Teieplikt</a:t>
            </a:r>
            <a:endParaRPr lang="nn-NO" sz="1600" dirty="0">
              <a:cs typeface="Calibri"/>
            </a:endParaRPr>
          </a:p>
          <a:p>
            <a:r>
              <a:rPr lang="nn-NO" sz="1600" dirty="0">
                <a:latin typeface="Calibri"/>
                <a:cs typeface="Calibri"/>
              </a:rPr>
              <a:t>Innhentar samtykke frå foreldra</a:t>
            </a:r>
            <a:endParaRPr lang="nn-NO" sz="1600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54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6F25DF-83C2-9816-E30C-9682F382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>
                <a:cs typeface="Calibri Light"/>
              </a:rPr>
              <a:t>PPT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2BECB48-F086-0AAF-7DCE-5F42058C0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Pedagogisk psykologisk teneste (PPT) er eit støtte- og hjelpeapparat som greier ut særskilde behov hos barn, unge og vaksne. </a:t>
            </a:r>
            <a:endParaRPr lang="nn-NO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Me rettleier skular og barnehagar i tilpassing av ordinært tilbod, og gjev råd om individuelle tilpassa opplæringstiltak. </a:t>
            </a:r>
            <a:endParaRPr lang="nn-NO" sz="1600">
              <a:solidFill>
                <a:srgbClr val="333333"/>
              </a:solidFill>
              <a:latin typeface="Calibri"/>
              <a:ea typeface="Calibri"/>
              <a:cs typeface="Calibri"/>
            </a:endParaRP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Me deltek på tverrfaglege drøftingar saman med skule, foreldre, og helsesjukepleiar. </a:t>
            </a: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Klepp PPT mottek søknader om spesialundervisning for vaksne</a:t>
            </a:r>
            <a:r>
              <a:rPr lang="nb-NO" sz="160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lang="nb-NO">
              <a:latin typeface="Calibri"/>
            </a:endParaRPr>
          </a:p>
          <a:p>
            <a:endParaRPr lang="nb-N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28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6209CF-C43B-4548-D9C8-06F1CF44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>
                <a:cs typeface="Calibri Light"/>
              </a:rPr>
              <a:t>Mandat</a:t>
            </a:r>
            <a:endParaRPr lang="nb-NO" b="1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E86EE66-7FA8-D69F-19D0-B0CC990A3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0911" y="2174800"/>
            <a:ext cx="7454643" cy="3854764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nn-NO" sz="1400" b="1">
              <a:latin typeface="Calibri"/>
              <a:ea typeface="Cambria"/>
              <a:cs typeface="Calibri"/>
            </a:endParaRPr>
          </a:p>
          <a:p>
            <a:r>
              <a:rPr lang="nn-NO" sz="1600" b="1">
                <a:latin typeface="Calibri"/>
                <a:ea typeface="Cambria"/>
                <a:cs typeface="Calibri"/>
              </a:rPr>
              <a:t>Plan og styringsdokument</a:t>
            </a:r>
            <a:endParaRPr lang="nb-NO" sz="1600" b="1">
              <a:latin typeface="Calibri"/>
              <a:ea typeface="Cambria"/>
              <a:cs typeface="Calibri"/>
            </a:endParaRPr>
          </a:p>
          <a:p>
            <a:endParaRPr lang="nn-NO" sz="1600" b="1">
              <a:latin typeface="Calibri"/>
              <a:ea typeface="Cambria"/>
              <a:cs typeface="Calibri"/>
            </a:endParaRPr>
          </a:p>
          <a:p>
            <a:r>
              <a:rPr lang="nn-NO" sz="1600">
                <a:latin typeface="Calibri"/>
                <a:ea typeface="Cambria"/>
                <a:cs typeface="Calibri"/>
              </a:rPr>
              <a:t>Alle kommunar skal ha ei PP-teneste, og mandatet er heimla i barnehagelova og i opplæringslova. Hovudoppgåver:</a:t>
            </a:r>
            <a:endParaRPr lang="nb-NO" sz="1600">
              <a:latin typeface="Calibri"/>
              <a:ea typeface="Cambria"/>
              <a:cs typeface="Calibri"/>
            </a:endParaRPr>
          </a:p>
          <a:p>
            <a:endParaRPr lang="nn-NO" sz="1600">
              <a:latin typeface="Calibri"/>
              <a:ea typeface="Cambria"/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nn-NO" sz="1600">
                <a:latin typeface="Calibri"/>
                <a:ea typeface="Cambria"/>
                <a:cs typeface="Calibri"/>
              </a:rPr>
              <a:t>Kompetanse og organisasjonsutvikling i barnehagar og skular, og tilrettelegging for barn og elevar med særskilde behov </a:t>
            </a:r>
            <a:endParaRPr lang="nb-NO" sz="1600">
              <a:latin typeface="Calibri"/>
              <a:ea typeface="Cambria"/>
              <a:cs typeface="Calibri"/>
            </a:endParaRPr>
          </a:p>
          <a:p>
            <a:endParaRPr lang="nn-NO" sz="1600">
              <a:latin typeface="Calibri"/>
              <a:ea typeface="Cambria"/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nn-NO" sz="1600">
                <a:latin typeface="Calibri"/>
                <a:ea typeface="Cambria"/>
                <a:cs typeface="Calibri"/>
              </a:rPr>
              <a:t>Utarbeida lovpålagde sakkunnige vurderingar i enkeltsaker </a:t>
            </a:r>
            <a:endParaRPr lang="nb-NO" sz="1600">
              <a:latin typeface="Calibri"/>
              <a:ea typeface="Cambria"/>
              <a:cs typeface="Calibri"/>
            </a:endParaRPr>
          </a:p>
          <a:p>
            <a:endParaRPr lang="nn-NO" sz="1600">
              <a:solidFill>
                <a:srgbClr val="000000"/>
              </a:solidFill>
              <a:latin typeface="Cambria"/>
              <a:ea typeface="Cambria"/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Samarbeide med og støtte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skulane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i det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førebyggjande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arbeidet for å gi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eit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inkluderande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opplæringstilbod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til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elevar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som kan ha behov for tilrettelegging av opplæringa.</a:t>
            </a:r>
            <a:endParaRPr lang="nn-NO" sz="1600">
              <a:solidFill>
                <a:srgbClr val="333333"/>
              </a:solidFill>
              <a:latin typeface="Calibri"/>
              <a:ea typeface="Cambria"/>
              <a:cs typeface="Calibri"/>
            </a:endParaRPr>
          </a:p>
          <a:p>
            <a:pPr marL="285750" indent="-285750">
              <a:buFont typeface="Symbol"/>
              <a:buChar char="•"/>
            </a:pPr>
            <a:endParaRPr lang="nb-NO" sz="16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Støtte og rettleie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skulane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i å greie ut behov for tilrettelegging av opplæringa og i å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setje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inn tiltak så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tidleg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som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mogleg</a:t>
            </a:r>
            <a:r>
              <a:rPr lang="nb-NO" sz="16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når det </a:t>
            </a:r>
            <a:r>
              <a:rPr lang="nb-NO" sz="16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trengst</a:t>
            </a:r>
            <a:r>
              <a:rPr lang="nb-NO" sz="14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nb-NO" sz="14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4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b-NO" sz="1400">
              <a:solidFill>
                <a:srgbClr val="000000"/>
              </a:solidFill>
              <a:ea typeface="Calibri"/>
              <a:cs typeface="Calibri"/>
            </a:endParaRPr>
          </a:p>
          <a:p>
            <a:endParaRPr lang="nn-NO" sz="1600">
              <a:solidFill>
                <a:srgbClr val="333333"/>
              </a:solidFill>
              <a:ea typeface="Cambria"/>
              <a:cs typeface="Calibri"/>
            </a:endParaRPr>
          </a:p>
          <a:p>
            <a:endParaRPr lang="nb-NO" sz="1400">
              <a:solidFill>
                <a:srgbClr val="000000"/>
              </a:solidFill>
              <a:ea typeface="Cambr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52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D7DC8C-0B4C-0D87-ACEF-901B7B6FC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>
                <a:latin typeface="Calibri"/>
                <a:cs typeface="Calibri"/>
              </a:rPr>
              <a:t>PPT i skule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76BE05B-5B7B-AAF0-CF1F-01A64C563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84783" y="2182643"/>
            <a:ext cx="6619556" cy="4287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PPT undersøkjer om elevar kan ha behov for ekstra hjelp i skulen gjennom observasjon, kartlegging og testar. Dersom du som føresett er bekymra tek du kontakt med skulen, som først gjer sine undersøkingar og set i gang utprøving av tiltak(Klepp modellen) innan tilpassa opplæring. </a:t>
            </a:r>
            <a:endParaRPr lang="nn-NO" sz="1600">
              <a:solidFill>
                <a:srgbClr val="333333"/>
              </a:solidFill>
              <a:latin typeface="Calibri"/>
              <a:ea typeface="Calibri"/>
              <a:cs typeface="Calibri"/>
            </a:endParaRP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Dersom eleven framleis har vanskar, kan skulen i lag med føresette og etter ei tverrfagleg drøfting sende ei tilvising til PPT. PPT vil då kartleggje kva behov eleven har, og rettleie skulen i korleis dei bør arbeida vidare. Viss PPT vurderer det slik  at eleven har behov for individuelt tilrettelagt opplæring, vil me utarbeida ei sakkunnig vurdering, jamfør Opplæringslova. </a:t>
            </a:r>
            <a:endParaRPr lang="nn-NO" sz="160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Ny opplæringslov frå 1.8.24. Begrepet spesialundervisning er erstatta med: individuelt tilrettelagt opplæring etter § 11.6.  </a:t>
            </a:r>
            <a:endParaRPr lang="nn-NO" sz="160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Individuell tilrettelegging er oppdelt i: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ea typeface="Calibri"/>
                <a:cs typeface="Calibri"/>
              </a:rPr>
              <a:t>Personleg assistanse § 11.4, fysisk tilrettelegging § 11.5, og individuelt tilrettelagt opplæring § 11.6. </a:t>
            </a: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Har eleven rett på tiltak etter § § 11.4-6 skal rektor fatta eit vedtak som stadfester dette.</a:t>
            </a:r>
            <a:endParaRPr lang="nn-NO" sz="1600">
              <a:latin typeface="Calibri"/>
              <a:cs typeface="Calibri"/>
            </a:endParaRPr>
          </a:p>
          <a:p>
            <a:endParaRPr lang="nn-N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209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38E9A4-37AE-D995-3EA6-D95ECCD32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298" y="1224841"/>
            <a:ext cx="5626695" cy="9857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b="1">
                <a:solidFill>
                  <a:srgbClr val="333333"/>
                </a:solidFill>
                <a:latin typeface="Calibri"/>
                <a:cs typeface="Calibri"/>
              </a:rPr>
              <a:t>Ei tilvising til PPT kan ha mange og samansette årsaker</a:t>
            </a:r>
            <a:endParaRPr lang="nb-NO">
              <a:solidFill>
                <a:srgbClr val="333333"/>
              </a:solidFill>
              <a:latin typeface="Calibri"/>
              <a:cs typeface="Calibri"/>
            </a:endParaRPr>
          </a:p>
          <a:p>
            <a:endParaRPr lang="nb-NO">
              <a:cs typeface="Calibri Light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5A87EF4-954E-FAAD-6427-FA1B54554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Språk- og kommunikasjonsvanskar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Lærevanskar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Fagvanskar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Vanskar med konsentrasjon og merksemd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Åtferdsvanskar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Sosiale og emosjonelle 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Funksjonshemming</a:t>
            </a: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Mistanke om forsinka utvikling</a:t>
            </a: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Skulefråvær</a:t>
            </a:r>
          </a:p>
          <a:p>
            <a:endParaRPr lang="nn-NO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072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9E1F1A-3997-9DF3-F315-F7AA87C1E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>
                <a:solidFill>
                  <a:srgbClr val="333333"/>
                </a:solidFill>
                <a:latin typeface="Calibri"/>
                <a:cs typeface="Calibri"/>
              </a:rPr>
              <a:t>Kva </a:t>
            </a:r>
            <a:r>
              <a:rPr lang="nb-NO" b="1" err="1">
                <a:solidFill>
                  <a:srgbClr val="333333"/>
                </a:solidFill>
                <a:latin typeface="Calibri"/>
                <a:cs typeface="Calibri"/>
              </a:rPr>
              <a:t>gjer</a:t>
            </a:r>
            <a:r>
              <a:rPr lang="nb-NO" b="1">
                <a:solidFill>
                  <a:srgbClr val="333333"/>
                </a:solidFill>
                <a:latin typeface="Calibri"/>
                <a:cs typeface="Calibri"/>
              </a:rPr>
              <a:t> </a:t>
            </a:r>
            <a:r>
              <a:rPr lang="nb-NO" b="1" err="1">
                <a:solidFill>
                  <a:srgbClr val="333333"/>
                </a:solidFill>
                <a:latin typeface="Calibri"/>
                <a:cs typeface="Calibri"/>
              </a:rPr>
              <a:t>ein</a:t>
            </a:r>
            <a:r>
              <a:rPr lang="nb-NO" b="1">
                <a:solidFill>
                  <a:srgbClr val="333333"/>
                </a:solidFill>
                <a:latin typeface="Calibri"/>
                <a:cs typeface="Calibri"/>
              </a:rPr>
              <a:t> logoped?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6E9CF86-B644-B0C7-E2DD-5F2570CF9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59125" y="2476426"/>
            <a:ext cx="5663866" cy="3648776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nb-NO" b="1">
              <a:solidFill>
                <a:srgbClr val="333333"/>
              </a:solidFill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Logopedar arbeider med språk, tale og kommunikasjon. Me kan tilby kartlegging og oppfølging av:</a:t>
            </a:r>
          </a:p>
          <a:p>
            <a:endParaRPr lang="nn-NO" sz="1600">
              <a:solidFill>
                <a:srgbClr val="333333"/>
              </a:solidFill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Uttalevanskar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Språkvanskar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Taleflytvanskar</a:t>
            </a:r>
            <a:endParaRPr lang="nn-NO" sz="1600" err="1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Stemmevanskar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Munnmotoriske vanskar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Afasi</a:t>
            </a:r>
            <a:endParaRPr lang="nn-NO" sz="1600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Dysartri</a:t>
            </a:r>
            <a:endParaRPr lang="nn-NO" sz="1600" err="1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Dysfagi</a:t>
            </a:r>
            <a:endParaRPr lang="nn-NO" sz="1600" err="1">
              <a:latin typeface="Calibri"/>
              <a:cs typeface="Calibri"/>
            </a:endParaRPr>
          </a:p>
          <a:p>
            <a:r>
              <a:rPr lang="nn-NO" sz="1600">
                <a:solidFill>
                  <a:srgbClr val="333333"/>
                </a:solidFill>
                <a:latin typeface="Calibri"/>
                <a:cs typeface="Calibri"/>
              </a:rPr>
              <a:t>ASK (alternativ og supplerande kommunikasjon)</a:t>
            </a:r>
            <a:endParaRPr lang="nn-NO" sz="1600">
              <a:latin typeface="Calibri"/>
              <a:cs typeface="Calibri"/>
            </a:endParaRPr>
          </a:p>
          <a:p>
            <a:endParaRPr lang="nb-N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4141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239BB0-53B8-40A5-8BB9-15D2ED1AEBC9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www.w3.org/2000/xmlns/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BA7C683C-DA35-4A0E-ADD0-CC297892D8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480F86-A978-4060-BF60-56AAB322FDAA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1023</Words>
  <Application>Microsoft Office PowerPoint</Application>
  <PresentationFormat>Widescreen</PresentationFormat>
  <Paragraphs>178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4" baseType="lpstr">
      <vt:lpstr>Atlas</vt:lpstr>
      <vt:lpstr>Velkommen </vt:lpstr>
      <vt:lpstr>Presentasjon </vt:lpstr>
      <vt:lpstr>Informasjon frå PPT </vt:lpstr>
      <vt:lpstr>Presentasjon</vt:lpstr>
      <vt:lpstr>PPT</vt:lpstr>
      <vt:lpstr>Mandat</vt:lpstr>
      <vt:lpstr>PPT i skule</vt:lpstr>
      <vt:lpstr>Ei tilvising til PPT kan ha mange og samansette årsaker </vt:lpstr>
      <vt:lpstr>Kva gjer ein logoped?</vt:lpstr>
      <vt:lpstr>Tilrådningar</vt:lpstr>
      <vt:lpstr>Informasjon frå skulen</vt:lpstr>
      <vt:lpstr>Uviklings - områder </vt:lpstr>
      <vt:lpstr>Informasjon frå skulen </vt:lpstr>
      <vt:lpstr>Rutinar og struktur</vt:lpstr>
      <vt:lpstr>Dagsrytme </vt:lpstr>
      <vt:lpstr>Samarbeid heim/ skule</vt:lpstr>
      <vt:lpstr>FAU</vt:lpstr>
      <vt:lpstr>SFO</vt:lpstr>
      <vt:lpstr>Aktivitetar våren 2025</vt:lpstr>
      <vt:lpstr>Fadderordning </vt:lpstr>
      <vt:lpstr>Førebuing skulestart </vt:lpstr>
      <vt:lpstr>Skule og heim ilag </vt:lpstr>
      <vt:lpstr>Nettverk foreldregruppa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</dc:title>
  <dc:creator/>
  <cp:lastModifiedBy>Mette Johnsen Monge</cp:lastModifiedBy>
  <cp:revision>26</cp:revision>
  <dcterms:created xsi:type="dcterms:W3CDTF">2025-02-05T12:06:33Z</dcterms:created>
  <dcterms:modified xsi:type="dcterms:W3CDTF">2025-02-19T12:21:22Z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